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2" r:id="rId2"/>
    <p:sldId id="285" r:id="rId3"/>
    <p:sldId id="312" r:id="rId4"/>
    <p:sldId id="323" r:id="rId5"/>
    <p:sldId id="325" r:id="rId6"/>
    <p:sldId id="313" r:id="rId7"/>
    <p:sldId id="315" r:id="rId8"/>
    <p:sldId id="326" r:id="rId9"/>
    <p:sldId id="327" r:id="rId10"/>
    <p:sldId id="328" r:id="rId11"/>
    <p:sldId id="339" r:id="rId12"/>
    <p:sldId id="340" r:id="rId13"/>
    <p:sldId id="329" r:id="rId14"/>
    <p:sldId id="341" r:id="rId15"/>
    <p:sldId id="342" r:id="rId16"/>
    <p:sldId id="333" r:id="rId17"/>
    <p:sldId id="338" r:id="rId18"/>
    <p:sldId id="337" r:id="rId19"/>
    <p:sldId id="336" r:id="rId20"/>
    <p:sldId id="334" r:id="rId21"/>
    <p:sldId id="28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64D9DBAA-86E1-45ED-927D-BD0002BE06FC}">
          <p14:sldIdLst>
            <p14:sldId id="282"/>
          </p14:sldIdLst>
        </p14:section>
        <p14:section name="Роль контроллера домена" id="{565DE1E6-E18E-4ED6-9292-19E74ED75E7C}">
          <p14:sldIdLst>
            <p14:sldId id="285"/>
          </p14:sldIdLst>
        </p14:section>
        <p14:section name="Структура домена" id="{74A28C27-F4DD-4CEC-BC41-C2A584301887}">
          <p14:sldIdLst>
            <p14:sldId id="312"/>
            <p14:sldId id="323"/>
            <p14:sldId id="325"/>
          </p14:sldIdLst>
        </p14:section>
        <p14:section name="ADDS" id="{A7D269B3-952B-45B6-BB0E-1E81F88CE71D}">
          <p14:sldIdLst>
            <p14:sldId id="313"/>
            <p14:sldId id="315"/>
            <p14:sldId id="326"/>
            <p14:sldId id="327"/>
            <p14:sldId id="328"/>
            <p14:sldId id="339"/>
            <p14:sldId id="340"/>
            <p14:sldId id="329"/>
            <p14:sldId id="341"/>
            <p14:sldId id="342"/>
            <p14:sldId id="333"/>
          </p14:sldIdLst>
        </p14:section>
        <p14:section name="Инструменты домена" id="{B10EDAC5-C09D-4C5C-B80C-2385AAEC48EF}">
          <p14:sldIdLst>
            <p14:sldId id="338"/>
            <p14:sldId id="337"/>
            <p14:sldId id="336"/>
            <p14:sldId id="334"/>
          </p14:sldIdLst>
        </p14:section>
        <p14:section name="Раздел по умолчанию" id="{E5ECD48F-3185-4438-B0CC-3C95C726A7F7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6F8"/>
    <a:srgbClr val="E16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103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91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1B6AB-B694-4E86-8873-690B1D1AAE4C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E60-5E3E-4AAB-B5EC-6CA89797E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55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80FBCB0-19C3-4625-922F-1E99633524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7B471C-22F4-4921-A6C9-323F1774D1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07697D-9A54-4A06-A5D0-96CE9E247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62898B-58E7-4E6A-BD05-B9D65B1DA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10" name="Текст 13">
            <a:extLst>
              <a:ext uri="{FF2B5EF4-FFF2-40B4-BE49-F238E27FC236}">
                <a16:creationId xmlns:a16="http://schemas.microsoft.com/office/drawing/2014/main" id="{641F2D1B-F3ED-4432-8AFF-DA00FD0CC7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FB3BD-8AF8-4135-8DA5-C86CF3BD8405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0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33341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442913" y="1954213"/>
            <a:ext cx="11306175" cy="3995737"/>
          </a:xfrm>
          <a:solidFill>
            <a:schemeClr val="bg2"/>
          </a:solidFill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89594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7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2681830" y="1954213"/>
            <a:ext cx="4385720" cy="39957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4" name="Объект 14"/>
          <p:cNvSpPr>
            <a:spLocks noGrp="1"/>
          </p:cNvSpPr>
          <p:nvPr>
            <p:ph sz="quarter" idx="17"/>
          </p:nvPr>
        </p:nvSpPr>
        <p:spPr>
          <a:xfrm>
            <a:off x="7464425" y="1954212"/>
            <a:ext cx="4284662" cy="399573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356686" y="1954212"/>
            <a:ext cx="2022107" cy="701881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49102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674851" y="2333034"/>
            <a:ext cx="4392699" cy="3616915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3444658"/>
            <a:ext cx="2022107" cy="2510573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333035"/>
            <a:ext cx="2022107" cy="111162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806882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57009" y="3673065"/>
            <a:ext cx="6710541" cy="2276886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05532"/>
            <a:ext cx="6709167" cy="76699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111390"/>
            <a:ext cx="6710864" cy="494142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395F98E6-4BB7-4BB4-BA79-89A462A7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74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C62A2F5-0D18-448F-8F09-10CE830C3C56}"/>
              </a:ext>
            </a:extLst>
          </p:cNvPr>
          <p:cNvSpPr/>
          <p:nvPr userDrawn="1"/>
        </p:nvSpPr>
        <p:spPr>
          <a:xfrm>
            <a:off x="0" y="0"/>
            <a:ext cx="4727575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2E44E1D-04E4-45C0-8D07-C18DE0648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074" r="35414"/>
          <a:stretch/>
        </p:blipFill>
        <p:spPr>
          <a:xfrm>
            <a:off x="-13407" y="772938"/>
            <a:ext cx="4740982" cy="6085061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Текст 3"/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22" name="Номер слайда 6">
            <a:extLst>
              <a:ext uri="{FF2B5EF4-FFF2-40B4-BE49-F238E27FC236}">
                <a16:creationId xmlns:a16="http://schemas.microsoft.com/office/drawing/2014/main" id="{8554B43C-F7D2-4051-B789-EA94A05E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499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3A0B7E-0842-41CB-8C3F-61B796FB8B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4711700" cy="6858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FFE0D836-39B7-437E-ADCF-A3F8C393C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BB5CA8A7-0417-46A1-B3D1-07DCA0AA8B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E15152-6544-4481-A539-8ADD4F796A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A204C63-43EC-4C40-88C3-75DC103B2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4C03718-8A69-4A18-8CE1-7E67AAE8BD8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D2EB45C5-7255-4807-93FB-965621802D8D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092F3-95F7-4406-A888-07CFA181977D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57605-4F0A-47D5-B37D-1CCA31B132EC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A949AD08-8FE2-48EB-82F1-7D36655F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27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82E0A9-6C9E-4AF5-AE5D-5ED702C297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711700" cy="6858000"/>
          </a:xfrm>
          <a:prstGeom prst="rect">
            <a:avLst/>
          </a:prstGeom>
        </p:spPr>
      </p:pic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216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8085F97-2606-42E1-94FB-F0F87BB37AFD}"/>
              </a:ext>
            </a:extLst>
          </p:cNvPr>
          <p:cNvSpPr/>
          <p:nvPr userDrawn="1"/>
        </p:nvSpPr>
        <p:spPr>
          <a:xfrm>
            <a:off x="0" y="-20377"/>
            <a:ext cx="4727575" cy="47451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00"/>
          </a:p>
        </p:txBody>
      </p:sp>
      <p:pic>
        <p:nvPicPr>
          <p:cNvPr id="18" name="Рисунок 17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4BDA662-AF19-46A9-9C6D-2C8E44F29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004" r="32376" b="25768"/>
          <a:stretch/>
        </p:blipFill>
        <p:spPr>
          <a:xfrm>
            <a:off x="1" y="1840374"/>
            <a:ext cx="4727574" cy="5017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Positive Technologies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ptsecurity.com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5F0FC162-9D21-46AE-8320-1EA520BECA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6686" y="323355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3101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>
          <a:xfrm>
            <a:off x="0" y="0"/>
            <a:ext cx="4720637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035419" y="2169763"/>
            <a:ext cx="6713670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5035418" y="1071836"/>
            <a:ext cx="671366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55579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8B32EFF-221D-4426-BA95-5BF00E9CB0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6ED833-42E3-4E9A-A22D-262C9BC0B1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F07D4B-2C82-4522-9B32-301D45E251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244AA-4963-43E1-B431-612A4AB06028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0CC08AFF-ABFF-48DF-B383-02773DDB6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7108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723D8B8E-54E1-4888-8704-23B24CC61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1291887"/>
            <a:ext cx="5913664" cy="476612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45E5AC56-F013-40A4-8C42-94E7A44A3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23329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9067259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66373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6727283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/>
          </p:nvPr>
        </p:nvSpPr>
        <p:spPr>
          <a:xfrm>
            <a:off x="9726981" y="2169764"/>
            <a:ext cx="2022107" cy="3785468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836072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681830" y="1071836"/>
            <a:ext cx="9067258" cy="1476552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3248964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 hasCustomPrompt="1"/>
          </p:nvPr>
        </p:nvSpPr>
        <p:spPr>
          <a:xfrm>
            <a:off x="2681830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6"/>
          </p:nvPr>
        </p:nvSpPr>
        <p:spPr>
          <a:xfrm>
            <a:off x="7363368" y="3248964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363367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8"/>
          </p:nvPr>
        </p:nvSpPr>
        <p:spPr>
          <a:xfrm>
            <a:off x="2681830" y="4852885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2681830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20"/>
          </p:nvPr>
        </p:nvSpPr>
        <p:spPr>
          <a:xfrm>
            <a:off x="7363368" y="4852885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1" hasCustomPrompt="1"/>
          </p:nvPr>
        </p:nvSpPr>
        <p:spPr>
          <a:xfrm>
            <a:off x="7363367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82180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примечан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 userDrawn="1"/>
        </p:nvSpPr>
        <p:spPr>
          <a:xfrm>
            <a:off x="0" y="4496499"/>
            <a:ext cx="12192000" cy="23615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273417"/>
            <a:ext cx="9067259" cy="103184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7"/>
          </p:nvPr>
        </p:nvSpPr>
        <p:spPr>
          <a:xfrm>
            <a:off x="2680133" y="4769142"/>
            <a:ext cx="4387417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8"/>
          </p:nvPr>
        </p:nvSpPr>
        <p:spPr>
          <a:xfrm>
            <a:off x="7382333" y="4769142"/>
            <a:ext cx="4366756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9"/>
          </p:nvPr>
        </p:nvSpPr>
        <p:spPr>
          <a:xfrm>
            <a:off x="2681831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2680134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1"/>
          </p:nvPr>
        </p:nvSpPr>
        <p:spPr>
          <a:xfrm>
            <a:off x="4249726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4248029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3"/>
          </p:nvPr>
        </p:nvSpPr>
        <p:spPr>
          <a:xfrm>
            <a:off x="5819333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817636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5"/>
          </p:nvPr>
        </p:nvSpPr>
        <p:spPr>
          <a:xfrm>
            <a:off x="7382332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80635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1" name="Текст 3"/>
          <p:cNvSpPr>
            <a:spLocks noGrp="1"/>
          </p:cNvSpPr>
          <p:nvPr>
            <p:ph type="body" sz="half" idx="27" hasCustomPrompt="1"/>
          </p:nvPr>
        </p:nvSpPr>
        <p:spPr>
          <a:xfrm>
            <a:off x="356686" y="2169763"/>
            <a:ext cx="2022107" cy="486330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77222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F7B9FD-711C-4285-B2F6-2708424AB7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95EE0C-2229-4561-B778-3EFAA9A91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20.04.2022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53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8449D6-BE1C-475E-B363-1990A0CE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20.04.2022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7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D9C085-80F0-4D08-B62B-793F6ABD8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CFB677EA-F93F-4CCA-801F-884D64C3B84C}" type="datetime1">
              <a:rPr lang="ru-RU" smtClean="0"/>
              <a:pPr/>
              <a:t>20.04.2022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Positive Technologies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57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444FE31-5399-4C4F-B22C-500FB872C6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064771-C72D-4166-955D-44D716120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42" t="32411"/>
          <a:stretch/>
        </p:blipFill>
        <p:spPr>
          <a:xfrm flipH="1">
            <a:off x="4386801" y="0"/>
            <a:ext cx="7805198" cy="6858000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BB7D6603-5FDC-4872-9FEC-8B5E8B7AF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2124831"/>
            <a:ext cx="5913664" cy="384175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450C0215-BC11-413A-B3A0-DCA3F6BCB3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0CB3D-3332-4686-956C-3B7050E6998D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83E4C-6F7F-4E67-A2DB-3250950E907F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EA3881-3E2B-49A7-AB08-03237B08E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7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69E785-AF58-489B-A163-117FC16A8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C30DAE9-F946-4DB4-9C12-948ECF5A2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9F0090-2EE5-43E0-A18A-CAB46F3BA1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7" name="Текст 13">
            <a:extLst>
              <a:ext uri="{FF2B5EF4-FFF2-40B4-BE49-F238E27FC236}">
                <a16:creationId xmlns:a16="http://schemas.microsoft.com/office/drawing/2014/main" id="{4924B48F-BE98-4A97-B53B-128B63519F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953F5-DAA6-4FEF-B2FA-1A2BBBA7401C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6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9C9434-8532-4BFA-8E38-5E8A8382C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AC2355D-62AC-4D0E-8C75-F127970E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1A4E91-733D-4867-82DE-BC0DAA2DFD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Текст 13">
            <a:extLst>
              <a:ext uri="{FF2B5EF4-FFF2-40B4-BE49-F238E27FC236}">
                <a16:creationId xmlns:a16="http://schemas.microsoft.com/office/drawing/2014/main" id="{C4F3AFA2-E965-49DD-AF0F-63547C5982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B2D60-B868-4596-B525-8D54E3939679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31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7F614F-BD90-45E2-805B-9AEEDEA585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3D4E3C-382C-480E-ABBB-5CA7FF958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47" y="1493446"/>
            <a:ext cx="10988350" cy="5224317"/>
          </a:xfrm>
          <a:prstGeom prst="rect">
            <a:avLst/>
          </a:prstGeom>
        </p:spPr>
      </p:pic>
      <p:sp>
        <p:nvSpPr>
          <p:cNvPr id="5" name="Текст 2">
            <a:extLst>
              <a:ext uri="{FF2B5EF4-FFF2-40B4-BE49-F238E27FC236}">
                <a16:creationId xmlns:a16="http://schemas.microsoft.com/office/drawing/2014/main" id="{3CD4F864-0605-440B-8433-54828F58B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0EB4C-5C63-43D0-9808-C015EFD60A86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D1433-85E0-46FB-8763-62E0FF041802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A16859D7-35EA-4BA7-BB22-7BA87DE08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61761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4"/>
          </p:nvPr>
        </p:nvSpPr>
        <p:spPr>
          <a:xfrm>
            <a:off x="2682939" y="2605532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2681830" y="2111390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7"/>
          </p:nvPr>
        </p:nvSpPr>
        <p:spPr>
          <a:xfrm>
            <a:off x="5022914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5021805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9"/>
          </p:nvPr>
        </p:nvSpPr>
        <p:spPr>
          <a:xfrm>
            <a:off x="7362889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361780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1"/>
          </p:nvPr>
        </p:nvSpPr>
        <p:spPr>
          <a:xfrm>
            <a:off x="2681830" y="4639195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2680721" y="4145053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3"/>
          </p:nvPr>
        </p:nvSpPr>
        <p:spPr>
          <a:xfrm>
            <a:off x="5021805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020696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5"/>
          </p:nvPr>
        </p:nvSpPr>
        <p:spPr>
          <a:xfrm>
            <a:off x="7361780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60671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561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22010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704" y="441325"/>
            <a:ext cx="1082424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704" y="1901824"/>
            <a:ext cx="10824249" cy="404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04400" y="6180985"/>
            <a:ext cx="2044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22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5" r:id="rId4"/>
    <p:sldLayoutId id="2147483676" r:id="rId5"/>
    <p:sldLayoutId id="2147483668" r:id="rId6"/>
    <p:sldLayoutId id="2147483672" r:id="rId7"/>
    <p:sldLayoutId id="2147483653" r:id="rId8"/>
    <p:sldLayoutId id="2147483654" r:id="rId9"/>
    <p:sldLayoutId id="2147483655" r:id="rId10"/>
    <p:sldLayoutId id="2147483656" r:id="rId11"/>
    <p:sldLayoutId id="2147483664" r:id="rId12"/>
    <p:sldLayoutId id="2147483657" r:id="rId13"/>
    <p:sldLayoutId id="2147483660" r:id="rId14"/>
    <p:sldLayoutId id="2147483658" r:id="rId15"/>
    <p:sldLayoutId id="2147483674" r:id="rId16"/>
    <p:sldLayoutId id="2147483673" r:id="rId17"/>
    <p:sldLayoutId id="2147483678" r:id="rId18"/>
    <p:sldLayoutId id="2147483667" r:id="rId19"/>
    <p:sldLayoutId id="2147483661" r:id="rId20"/>
    <p:sldLayoutId id="2147483662" r:id="rId21"/>
    <p:sldLayoutId id="2147483663" r:id="rId22"/>
    <p:sldLayoutId id="2147483659" r:id="rId23"/>
    <p:sldLayoutId id="2147483666" r:id="rId24"/>
    <p:sldLayoutId id="2147483677" r:id="rId25"/>
    <p:sldLayoutId id="2147483679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6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 userDrawn="1">
          <p15:clr>
            <a:srgbClr val="F26B43"/>
          </p15:clr>
        </p15:guide>
        <p15:guide id="2" pos="3228" userDrawn="1">
          <p15:clr>
            <a:srgbClr val="F26B43"/>
          </p15:clr>
        </p15:guide>
        <p15:guide id="3" pos="4452" userDrawn="1">
          <p15:clr>
            <a:srgbClr val="F26B43"/>
          </p15:clr>
        </p15:guide>
        <p15:guide id="4" pos="2978" userDrawn="1">
          <p15:clr>
            <a:srgbClr val="F26B43"/>
          </p15:clr>
        </p15:guide>
        <p15:guide id="5" pos="1753" userDrawn="1">
          <p15:clr>
            <a:srgbClr val="F26B43"/>
          </p15:clr>
        </p15:guide>
        <p15:guide id="6" pos="1504" userDrawn="1">
          <p15:clr>
            <a:srgbClr val="F26B43"/>
          </p15:clr>
        </p15:guide>
        <p15:guide id="7" pos="7401" userDrawn="1">
          <p15:clr>
            <a:srgbClr val="F26B43"/>
          </p15:clr>
        </p15:guide>
        <p15:guide id="8" pos="6176" userDrawn="1">
          <p15:clr>
            <a:srgbClr val="F26B43"/>
          </p15:clr>
        </p15:guide>
        <p15:guide id="9" pos="5927" userDrawn="1">
          <p15:clr>
            <a:srgbClr val="F26B43"/>
          </p15:clr>
        </p15:guide>
        <p15:guide id="10" pos="4702" userDrawn="1">
          <p15:clr>
            <a:srgbClr val="F26B43"/>
          </p15:clr>
        </p15:guide>
        <p15:guide id="11" orient="horz" pos="1003" userDrawn="1">
          <p15:clr>
            <a:srgbClr val="F26B43"/>
          </p15:clr>
        </p15:guide>
        <p15:guide id="12" orient="horz" pos="3748" userDrawn="1">
          <p15:clr>
            <a:srgbClr val="F26B43"/>
          </p15:clr>
        </p15:guide>
        <p15:guide id="13" orient="horz" pos="278" userDrawn="1">
          <p15:clr>
            <a:srgbClr val="F26B43"/>
          </p15:clr>
        </p15:guide>
        <p15:guide id="14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8035" y="2373329"/>
            <a:ext cx="5913664" cy="3593251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TT Hoves" panose="02000503030000020004" pitchFamily="2" charset="-52"/>
              </a:rPr>
              <a:t>Тема 2. </a:t>
            </a:r>
            <a:r>
              <a:rPr lang="en-US" sz="3600" dirty="0">
                <a:latin typeface="TT Hoves" panose="02000503030000020004" pitchFamily="2" charset="-52"/>
              </a:rPr>
              <a:t>Active Directory</a:t>
            </a:r>
            <a:endParaRPr lang="ru-RU" sz="3600" dirty="0">
              <a:latin typeface="TT Hoves" panose="02000503030000020004" pitchFamily="2" charset="-52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OS Windows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</a:b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93730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4887C23-0FB1-493E-B021-1EEC65AAD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10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FC4642-9D61-4E54-9500-0123A0231B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8583EDB-9F14-4B84-B5F5-CD9BD9C6B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AD Sites &amp; Services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0EC51082-18BC-4930-818D-6C91BF5D2A6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2480469"/>
            <a:ext cx="8020050" cy="2943225"/>
          </a:xfrm>
        </p:spPr>
      </p:pic>
    </p:spTree>
    <p:extLst>
      <p:ext uri="{BB962C8B-B14F-4D97-AF65-F5344CB8AC3E}">
        <p14:creationId xmlns:p14="http://schemas.microsoft.com/office/powerpoint/2010/main" val="1003283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541945"/>
            <a:ext cx="6069281" cy="3639039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T Hoves" panose="02000503030000020004" pitchFamily="2" charset="-52"/>
              </a:rPr>
              <a:t>Доменные службы не могут обойтись без таких частей, как: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T Hoves" panose="02000503030000020004" pitchFamily="2" charset="-52"/>
              </a:rPr>
              <a:t>NTDS – </a:t>
            </a:r>
            <a:r>
              <a:rPr lang="ru-RU" sz="2000" dirty="0">
                <a:latin typeface="TT Hoves" panose="02000503030000020004" pitchFamily="2" charset="-52"/>
              </a:rPr>
              <a:t>база данных объектов домена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Контроллеры домена (в том числе </a:t>
            </a:r>
            <a:r>
              <a:rPr lang="en-US" sz="2000" dirty="0">
                <a:latin typeface="TT Hoves" panose="02000503030000020004" pitchFamily="2" charset="-52"/>
              </a:rPr>
              <a:t>RODC – </a:t>
            </a:r>
            <a:r>
              <a:rPr lang="ru-RU" sz="2000" dirty="0">
                <a:latin typeface="TT Hoves" panose="02000503030000020004" pitchFamily="2" charset="-52"/>
              </a:rPr>
              <a:t>доступные только на чтение)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Глобальный каталог</a:t>
            </a:r>
          </a:p>
          <a:p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Инфраструктурные части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ADDS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126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T Hoves" panose="02000503030000020004" pitchFamily="2" charset="-52"/>
              </a:rPr>
              <a:t>Users</a:t>
            </a:r>
            <a:r>
              <a:rPr lang="ru-RU" sz="2000" dirty="0">
                <a:latin typeface="TT Hoves" panose="02000503030000020004" pitchFamily="2" charset="-52"/>
              </a:rPr>
              <a:t> (пользователи)</a:t>
            </a:r>
            <a:endParaRPr lang="en-US" sz="20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T Hoves" panose="02000503030000020004" pitchFamily="2" charset="-52"/>
              </a:rPr>
              <a:t>Computers</a:t>
            </a:r>
            <a:r>
              <a:rPr lang="ru-RU" sz="2000" dirty="0">
                <a:latin typeface="TT Hoves" panose="02000503030000020004" pitchFamily="2" charset="-52"/>
              </a:rPr>
              <a:t> (компьютеры)</a:t>
            </a:r>
            <a:endParaRPr lang="en-US" sz="20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T Hoves" panose="02000503030000020004" pitchFamily="2" charset="-52"/>
              </a:rPr>
              <a:t>Groups</a:t>
            </a:r>
            <a:r>
              <a:rPr lang="ru-RU" sz="2000" dirty="0">
                <a:latin typeface="TT Hoves" panose="02000503030000020004" pitchFamily="2" charset="-52"/>
              </a:rPr>
              <a:t> (группы)</a:t>
            </a:r>
            <a:endParaRPr lang="en-US" sz="20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TT Hoves" panose="02000503030000020004" pitchFamily="2" charset="-52"/>
              </a:rPr>
              <a:t>Organizational Unit (OU, </a:t>
            </a:r>
            <a:r>
              <a:rPr lang="ru-RU" sz="2000" dirty="0">
                <a:latin typeface="TT Hoves" panose="02000503030000020004" pitchFamily="2" charset="-52"/>
              </a:rPr>
              <a:t>контейнеры)</a:t>
            </a:r>
          </a:p>
          <a:p>
            <a:endParaRPr lang="ru-RU" sz="2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Объекты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AD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48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B2F73CE-246C-45FC-98CD-50465215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13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73163A-645D-41A9-AA0E-8B9B55F07F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3DBD25-E14F-4E71-8310-9E9852352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Свойства объектов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BB5A100B-EB23-4E30-A653-AF77C9EE212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3926975" y="1954213"/>
            <a:ext cx="3048985" cy="3995737"/>
          </a:xfrm>
          <a:prstGeom prst="rect">
            <a:avLst/>
          </a:prstGeo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3EBDE435-028A-4FBA-8C45-CBA7E7892AD6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8135402" y="1954213"/>
            <a:ext cx="2942708" cy="3995737"/>
          </a:xfrm>
          <a:prstGeom prst="rect">
            <a:avLst/>
          </a:prstGeo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F71DC248-9FCB-47D2-9173-305FFA2EC441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6687" y="1954213"/>
            <a:ext cx="3239268" cy="3706848"/>
          </a:xfrm>
        </p:spPr>
        <p:txBody>
          <a:bodyPr>
            <a:noAutofit/>
          </a:bodyPr>
          <a:lstStyle/>
          <a:p>
            <a:r>
              <a:rPr lang="ru-RU" sz="2000" dirty="0"/>
              <a:t>Помимо основных свойств (имени, учетной записи, почты, должности и т.д.) у пользователя есть набор атрибутов. Такие атрибуты есть у всех объектов домена.</a:t>
            </a:r>
          </a:p>
        </p:txBody>
      </p:sp>
    </p:spTree>
    <p:extLst>
      <p:ext uri="{BB962C8B-B14F-4D97-AF65-F5344CB8AC3E}">
        <p14:creationId xmlns:p14="http://schemas.microsoft.com/office/powerpoint/2010/main" val="4185542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4971012" y="1797978"/>
            <a:ext cx="6878283" cy="4383007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 err="1">
                <a:latin typeface="TT Hoves" panose="02000503030000020004" pitchFamily="2" charset="-52"/>
              </a:rPr>
              <a:t>Builtin</a:t>
            </a:r>
            <a:r>
              <a:rPr lang="ru-RU" sz="1800" dirty="0">
                <a:latin typeface="TT Hoves" panose="02000503030000020004" pitchFamily="2" charset="-52"/>
              </a:rPr>
              <a:t> – содержит различные группы для администрирования. Видимость – локальная для домена</a:t>
            </a:r>
            <a:endParaRPr lang="en-US" sz="18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>
                <a:latin typeface="TT Hoves" panose="02000503030000020004" pitchFamily="2" charset="-52"/>
              </a:rPr>
              <a:t>Computers</a:t>
            </a:r>
            <a:r>
              <a:rPr lang="ru-RU" sz="1800" dirty="0">
                <a:latin typeface="TT Hoves" panose="02000503030000020004" pitchFamily="2" charset="-52"/>
              </a:rPr>
              <a:t> – все новые компьютеры, добавленные в домен, будут расположены в этом </a:t>
            </a:r>
            <a:r>
              <a:rPr lang="en-US" sz="1800" dirty="0">
                <a:latin typeface="TT Hoves" panose="02000503030000020004" pitchFamily="2" charset="-52"/>
              </a:rPr>
              <a:t>OU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>
                <a:latin typeface="TT Hoves" panose="02000503030000020004" pitchFamily="2" charset="-52"/>
              </a:rPr>
              <a:t>Domain</a:t>
            </a:r>
            <a:r>
              <a:rPr lang="en-US" sz="1800" dirty="0">
                <a:latin typeface="TT Hoves" panose="02000503030000020004" pitchFamily="2" charset="-52"/>
              </a:rPr>
              <a:t> </a:t>
            </a:r>
            <a:r>
              <a:rPr lang="en-US" sz="1800" b="1" dirty="0">
                <a:latin typeface="TT Hoves" panose="02000503030000020004" pitchFamily="2" charset="-52"/>
              </a:rPr>
              <a:t>Controllers</a:t>
            </a:r>
            <a:r>
              <a:rPr lang="ru-RU" sz="1800" dirty="0">
                <a:latin typeface="TT Hoves" panose="02000503030000020004" pitchFamily="2" charset="-52"/>
              </a:rPr>
              <a:t> – все контроллеры домена расположены в этом </a:t>
            </a:r>
            <a:r>
              <a:rPr lang="en-US" sz="1800" dirty="0">
                <a:latin typeface="TT Hoves" panose="02000503030000020004" pitchFamily="2" charset="-52"/>
              </a:rPr>
              <a:t>OU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 err="1">
                <a:latin typeface="TT Hoves" panose="02000503030000020004" pitchFamily="2" charset="-52"/>
              </a:rPr>
              <a:t>ForeignSecurityPrincipals</a:t>
            </a:r>
            <a:r>
              <a:rPr lang="ru-RU" sz="1800" dirty="0">
                <a:latin typeface="TT Hoves" panose="02000503030000020004" pitchFamily="2" charset="-52"/>
              </a:rPr>
              <a:t> – контейнер, в котором хранятся SID пользователей из других доверительных лесов, которые были добавлены в группы безопасности этого домена.</a:t>
            </a:r>
            <a:endParaRPr lang="en-US" sz="18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>
                <a:latin typeface="TT Hoves" panose="02000503030000020004" pitchFamily="2" charset="-52"/>
              </a:rPr>
              <a:t>Managed</a:t>
            </a:r>
            <a:r>
              <a:rPr lang="en-US" sz="1800" dirty="0">
                <a:latin typeface="TT Hoves" panose="02000503030000020004" pitchFamily="2" charset="-52"/>
              </a:rPr>
              <a:t> </a:t>
            </a:r>
            <a:r>
              <a:rPr lang="en-US" sz="1800" b="1" dirty="0">
                <a:latin typeface="TT Hoves" panose="02000503030000020004" pitchFamily="2" charset="-52"/>
              </a:rPr>
              <a:t>Service</a:t>
            </a:r>
            <a:r>
              <a:rPr lang="en-US" sz="1800" dirty="0">
                <a:latin typeface="TT Hoves" panose="02000503030000020004" pitchFamily="2" charset="-52"/>
              </a:rPr>
              <a:t> </a:t>
            </a:r>
            <a:r>
              <a:rPr lang="en-US" sz="1800" b="1" dirty="0">
                <a:latin typeface="TT Hoves" panose="02000503030000020004" pitchFamily="2" charset="-52"/>
              </a:rPr>
              <a:t>Accounts</a:t>
            </a:r>
            <a:r>
              <a:rPr lang="ru-RU" sz="1800" dirty="0">
                <a:latin typeface="TT Hoves" panose="02000503030000020004" pitchFamily="2" charset="-52"/>
              </a:rPr>
              <a:t> – контейнер для хранения специальных сервисных учетных записей</a:t>
            </a:r>
            <a:endParaRPr lang="en-US" sz="18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>
                <a:latin typeface="TT Hoves" panose="02000503030000020004" pitchFamily="2" charset="-52"/>
              </a:rPr>
              <a:t>Users</a:t>
            </a:r>
            <a:r>
              <a:rPr lang="ru-RU" sz="1800" dirty="0">
                <a:latin typeface="TT Hoves" panose="02000503030000020004" pitchFamily="2" charset="-52"/>
              </a:rPr>
              <a:t> – здесь расположены группы администрирования и пользователи</a:t>
            </a:r>
          </a:p>
          <a:p>
            <a:endParaRPr lang="ru-RU" sz="18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971012" y="1071837"/>
            <a:ext cx="6878284" cy="726142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Базовые контейнеры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AD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226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4971012" y="2541945"/>
            <a:ext cx="6878283" cy="363903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b="1" dirty="0">
                <a:latin typeface="TT Hoves" panose="02000503030000020004" pitchFamily="2" charset="-52"/>
              </a:rPr>
              <a:t>Администраторы предприятия </a:t>
            </a:r>
            <a:r>
              <a:rPr lang="ru-RU" sz="1800" dirty="0">
                <a:latin typeface="TT Hoves" panose="02000503030000020004" pitchFamily="2" charset="-52"/>
              </a:rPr>
              <a:t>(</a:t>
            </a:r>
            <a:r>
              <a:rPr lang="en-US" sz="1800" dirty="0">
                <a:latin typeface="TT Hoves" panose="02000503030000020004" pitchFamily="2" charset="-52"/>
              </a:rPr>
              <a:t>Enterprise Admins) – </a:t>
            </a:r>
            <a:r>
              <a:rPr lang="ru-RU" sz="1800" dirty="0">
                <a:latin typeface="TT Hoves" panose="02000503030000020004" pitchFamily="2" charset="-52"/>
              </a:rPr>
              <a:t>полное управление всем лесом доменов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b="1" dirty="0">
                <a:latin typeface="TT Hoves" panose="02000503030000020004" pitchFamily="2" charset="-52"/>
              </a:rPr>
              <a:t>Администраторы схемы </a:t>
            </a:r>
            <a:r>
              <a:rPr lang="ru-RU" sz="1800" dirty="0">
                <a:latin typeface="TT Hoves" panose="02000503030000020004" pitchFamily="2" charset="-52"/>
              </a:rPr>
              <a:t>(</a:t>
            </a:r>
            <a:r>
              <a:rPr lang="en-US" sz="1800" dirty="0">
                <a:latin typeface="TT Hoves" panose="02000503030000020004" pitchFamily="2" charset="-52"/>
              </a:rPr>
              <a:t>Schema Admins)</a:t>
            </a:r>
            <a:r>
              <a:rPr lang="ru-RU" sz="1800" dirty="0">
                <a:latin typeface="TT Hoves" panose="02000503030000020004" pitchFamily="2" charset="-52"/>
              </a:rPr>
              <a:t> – полный доступ к схеме домена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b="1" dirty="0">
                <a:latin typeface="TT Hoves" panose="02000503030000020004" pitchFamily="2" charset="-52"/>
              </a:rPr>
              <a:t>Администраторы домена </a:t>
            </a:r>
            <a:r>
              <a:rPr lang="ru-RU" sz="1800" dirty="0">
                <a:latin typeface="TT Hoves" panose="02000503030000020004" pitchFamily="2" charset="-52"/>
              </a:rPr>
              <a:t>(</a:t>
            </a:r>
            <a:r>
              <a:rPr lang="en-US" sz="1800" dirty="0">
                <a:latin typeface="TT Hoves" panose="02000503030000020004" pitchFamily="2" charset="-52"/>
              </a:rPr>
              <a:t>Domain Admins)</a:t>
            </a:r>
            <a:r>
              <a:rPr lang="ru-RU" sz="1800" dirty="0">
                <a:latin typeface="TT Hoves" panose="02000503030000020004" pitchFamily="2" charset="-52"/>
              </a:rPr>
              <a:t> – полное управление конкретным доменом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b="1" dirty="0">
                <a:latin typeface="TT Hoves" panose="02000503030000020004" pitchFamily="2" charset="-52"/>
              </a:rPr>
              <a:t>Операторы сервера </a:t>
            </a:r>
            <a:r>
              <a:rPr lang="ru-RU" sz="1800" dirty="0">
                <a:latin typeface="TT Hoves" panose="02000503030000020004" pitchFamily="2" charset="-52"/>
              </a:rPr>
              <a:t>(</a:t>
            </a:r>
            <a:r>
              <a:rPr lang="en-US" sz="1800" dirty="0">
                <a:latin typeface="TT Hoves" panose="02000503030000020004" pitchFamily="2" charset="-52"/>
              </a:rPr>
              <a:t>Server Operators)</a:t>
            </a:r>
            <a:r>
              <a:rPr lang="ru-RU" sz="1800" dirty="0">
                <a:latin typeface="TT Hoves" panose="02000503030000020004" pitchFamily="2" charset="-52"/>
              </a:rPr>
              <a:t> – права для техобслуживания операционной системы сервера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b="1" dirty="0">
                <a:latin typeface="TT Hoves" panose="02000503030000020004" pitchFamily="2" charset="-52"/>
              </a:rPr>
              <a:t>Операторы архива </a:t>
            </a:r>
            <a:r>
              <a:rPr lang="ru-RU" sz="1800" dirty="0">
                <a:latin typeface="TT Hoves" panose="02000503030000020004" pitchFamily="2" charset="-52"/>
              </a:rPr>
              <a:t>(</a:t>
            </a:r>
            <a:r>
              <a:rPr lang="en-US" sz="1800" dirty="0">
                <a:latin typeface="TT Hoves" panose="02000503030000020004" pitchFamily="2" charset="-52"/>
              </a:rPr>
              <a:t>Backup Operators)</a:t>
            </a:r>
            <a:r>
              <a:rPr lang="ru-RU" sz="1800" dirty="0">
                <a:latin typeface="TT Hoves" panose="02000503030000020004" pitchFamily="2" charset="-52"/>
              </a:rPr>
              <a:t> – права для выполнения резервного копирования и восстановления</a:t>
            </a:r>
          </a:p>
          <a:p>
            <a:endParaRPr lang="ru-RU" sz="18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Группы по умолчанию в AD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255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half" idx="2"/>
          </p:nvPr>
        </p:nvSpPr>
        <p:spPr>
          <a:xfrm>
            <a:off x="6061753" y="2169763"/>
            <a:ext cx="5687336" cy="37801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Схема службы каталогов </a:t>
            </a:r>
            <a:r>
              <a:rPr lang="en-US" sz="1800" dirty="0">
                <a:latin typeface="TT Hoves" panose="02000503030000020004" pitchFamily="2" charset="-52"/>
              </a:rPr>
              <a:t>Active Directory </a:t>
            </a:r>
            <a:r>
              <a:rPr lang="ru-RU" sz="1800" dirty="0">
                <a:latin typeface="TT Hoves" panose="02000503030000020004" pitchFamily="2" charset="-52"/>
              </a:rPr>
              <a:t>определяет атрибуты и классы, используемые в службах домен </a:t>
            </a:r>
            <a:r>
              <a:rPr lang="en-US" sz="1800" dirty="0">
                <a:latin typeface="TT Hoves" panose="02000503030000020004" pitchFamily="2" charset="-52"/>
              </a:rPr>
              <a:t>Active Directory Services. </a:t>
            </a:r>
            <a:endParaRPr lang="ru-RU" sz="1800" dirty="0">
              <a:latin typeface="TT Hoves" panose="02000503030000020004" pitchFamily="2" charset="-5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Базовая схема, включенная в систему, содержит обширный набор определений классов, таких как </a:t>
            </a:r>
            <a:r>
              <a:rPr lang="en-US" sz="1800" b="1" dirty="0">
                <a:latin typeface="TT Hoves" panose="02000503030000020004" pitchFamily="2" charset="-52"/>
              </a:rPr>
              <a:t>User</a:t>
            </a:r>
            <a:r>
              <a:rPr lang="en-US" sz="1800" dirty="0">
                <a:latin typeface="TT Hoves" panose="02000503030000020004" pitchFamily="2" charset="-52"/>
              </a:rPr>
              <a:t>, </a:t>
            </a:r>
            <a:r>
              <a:rPr lang="en-US" sz="1800" b="1" dirty="0">
                <a:latin typeface="TT Hoves" panose="02000503030000020004" pitchFamily="2" charset="-52"/>
              </a:rPr>
              <a:t>Computer</a:t>
            </a:r>
            <a:r>
              <a:rPr lang="en-US" sz="1800" dirty="0">
                <a:latin typeface="TT Hoves" panose="02000503030000020004" pitchFamily="2" charset="-52"/>
              </a:rPr>
              <a:t> </a:t>
            </a:r>
            <a:r>
              <a:rPr lang="ru-RU" sz="1800" dirty="0">
                <a:latin typeface="TT Hoves" panose="02000503030000020004" pitchFamily="2" charset="-52"/>
              </a:rPr>
              <a:t>и </a:t>
            </a:r>
            <a:r>
              <a:rPr lang="en-US" sz="1800" b="1" dirty="0" err="1">
                <a:latin typeface="TT Hoves" panose="02000503030000020004" pitchFamily="2" charset="-52"/>
              </a:rPr>
              <a:t>OrganizationalUnit</a:t>
            </a:r>
            <a:r>
              <a:rPr lang="en-US" sz="1800" dirty="0">
                <a:latin typeface="TT Hoves" panose="02000503030000020004" pitchFamily="2" charset="-52"/>
              </a:rPr>
              <a:t>, </a:t>
            </a:r>
            <a:r>
              <a:rPr lang="ru-RU" sz="1800" dirty="0">
                <a:latin typeface="TT Hoves" panose="02000503030000020004" pitchFamily="2" charset="-52"/>
              </a:rPr>
              <a:t>и определения атрибутов, такие как </a:t>
            </a:r>
            <a:r>
              <a:rPr lang="en-US" sz="1800" b="1" dirty="0" err="1">
                <a:latin typeface="TT Hoves" panose="02000503030000020004" pitchFamily="2" charset="-52"/>
              </a:rPr>
              <a:t>userPrincipalName</a:t>
            </a:r>
            <a:r>
              <a:rPr lang="en-US" sz="1800" dirty="0">
                <a:latin typeface="TT Hoves" panose="02000503030000020004" pitchFamily="2" charset="-52"/>
              </a:rPr>
              <a:t>, </a:t>
            </a:r>
            <a:r>
              <a:rPr lang="en-US" sz="1800" b="1" dirty="0" err="1">
                <a:latin typeface="TT Hoves" panose="02000503030000020004" pitchFamily="2" charset="-52"/>
              </a:rPr>
              <a:t>telephoneNumber</a:t>
            </a:r>
            <a:r>
              <a:rPr lang="en-US" sz="1800" dirty="0">
                <a:latin typeface="TT Hoves" panose="02000503030000020004" pitchFamily="2" charset="-52"/>
              </a:rPr>
              <a:t> </a:t>
            </a:r>
            <a:r>
              <a:rPr lang="ru-RU" sz="1800" dirty="0">
                <a:latin typeface="TT Hoves" panose="02000503030000020004" pitchFamily="2" charset="-52"/>
              </a:rPr>
              <a:t>и </a:t>
            </a:r>
            <a:r>
              <a:rPr lang="en-US" sz="1800" b="1" dirty="0" err="1">
                <a:latin typeface="TT Hoves" panose="02000503030000020004" pitchFamily="2" charset="-52"/>
              </a:rPr>
              <a:t>objectSid</a:t>
            </a:r>
            <a:r>
              <a:rPr lang="en-US" sz="1800" dirty="0">
                <a:latin typeface="TT Hoves" panose="02000503030000020004" pitchFamily="2" charset="-52"/>
              </a:rPr>
              <a:t>.</a:t>
            </a:r>
            <a:endParaRPr lang="ru-RU" sz="1800" dirty="0">
              <a:latin typeface="TT Hoves" panose="02000503030000020004" pitchFamily="2" charset="-5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Соответственно, возможно изменять и добавлять новые атрибуты, как и сами классы объектов.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6061753" y="1071836"/>
            <a:ext cx="5687334" cy="1097927"/>
          </a:xfrm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Схема домена</a:t>
            </a:r>
          </a:p>
        </p:txBody>
      </p:sp>
      <p:pic>
        <p:nvPicPr>
          <p:cNvPr id="14" name="Объект 13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7" y="1204270"/>
            <a:ext cx="5804900" cy="4409634"/>
          </a:xfrm>
        </p:spPr>
      </p:pic>
    </p:spTree>
    <p:extLst>
      <p:ext uri="{BB962C8B-B14F-4D97-AF65-F5344CB8AC3E}">
        <p14:creationId xmlns:p14="http://schemas.microsoft.com/office/powerpoint/2010/main" val="4175023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b="1" dirty="0" err="1">
                <a:latin typeface="TT Hoves" panose="02000503030000020004" pitchFamily="2" charset="-52"/>
              </a:rPr>
              <a:t>Remote</a:t>
            </a:r>
            <a:r>
              <a:rPr lang="ru-RU" sz="2000" b="1" dirty="0">
                <a:latin typeface="TT Hoves" panose="02000503030000020004" pitchFamily="2" charset="-52"/>
              </a:rPr>
              <a:t> </a:t>
            </a:r>
            <a:r>
              <a:rPr lang="ru-RU" sz="2000" b="1" dirty="0" err="1">
                <a:latin typeface="TT Hoves" panose="02000503030000020004" pitchFamily="2" charset="-52"/>
              </a:rPr>
              <a:t>Server</a:t>
            </a:r>
            <a:r>
              <a:rPr lang="ru-RU" sz="2000" b="1" dirty="0">
                <a:latin typeface="TT Hoves" panose="02000503030000020004" pitchFamily="2" charset="-52"/>
              </a:rPr>
              <a:t> </a:t>
            </a:r>
            <a:r>
              <a:rPr lang="ru-RU" sz="2000" b="1" dirty="0" err="1">
                <a:latin typeface="TT Hoves" panose="02000503030000020004" pitchFamily="2" charset="-52"/>
              </a:rPr>
              <a:t>Administration</a:t>
            </a:r>
            <a:r>
              <a:rPr lang="ru-RU" sz="2000" b="1" dirty="0">
                <a:latin typeface="TT Hoves" panose="02000503030000020004" pitchFamily="2" charset="-52"/>
              </a:rPr>
              <a:t> </a:t>
            </a:r>
            <a:r>
              <a:rPr lang="ru-RU" sz="2000" b="1" dirty="0" err="1">
                <a:latin typeface="TT Hoves" panose="02000503030000020004" pitchFamily="2" charset="-52"/>
              </a:rPr>
              <a:t>Tools</a:t>
            </a:r>
            <a:r>
              <a:rPr lang="ru-RU" sz="2000" b="1" dirty="0">
                <a:latin typeface="TT Hoves" panose="02000503030000020004" pitchFamily="2" charset="-52"/>
              </a:rPr>
              <a:t> </a:t>
            </a:r>
            <a:r>
              <a:rPr lang="ru-RU" sz="2000" dirty="0">
                <a:latin typeface="TT Hoves" panose="02000503030000020004" pitchFamily="2" charset="-52"/>
              </a:rPr>
              <a:t>(средства удаленного администрирования сервера) позволяют удаленно управлять серверными ролями и компонентами на серверах </a:t>
            </a:r>
            <a:r>
              <a:rPr lang="ru-RU" sz="2000" dirty="0" err="1">
                <a:latin typeface="TT Hoves" panose="02000503030000020004" pitchFamily="2" charset="-52"/>
              </a:rPr>
              <a:t>Windows</a:t>
            </a:r>
            <a:r>
              <a:rPr lang="ru-RU" sz="2000" dirty="0">
                <a:latin typeface="TT Hoves" panose="02000503030000020004" pitchFamily="2" charset="-52"/>
              </a:rPr>
              <a:t> </a:t>
            </a:r>
            <a:r>
              <a:rPr lang="ru-RU" sz="2000" dirty="0" err="1">
                <a:latin typeface="TT Hoves" panose="02000503030000020004" pitchFamily="2" charset="-52"/>
              </a:rPr>
              <a:t>Server</a:t>
            </a:r>
            <a:r>
              <a:rPr lang="ru-RU" sz="2000" dirty="0">
                <a:latin typeface="TT Hoves" panose="02000503030000020004" pitchFamily="2" charset="-52"/>
              </a:rPr>
              <a:t> с обычной рабочей станции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В RSAT входят как графические MMC оснастки, так и утилиты командной строки с модулями </a:t>
            </a:r>
            <a:r>
              <a:rPr lang="ru-RU" sz="2000" dirty="0" err="1">
                <a:latin typeface="TT Hoves" panose="02000503030000020004" pitchFamily="2" charset="-52"/>
              </a:rPr>
              <a:t>PowerShell</a:t>
            </a:r>
            <a:endParaRPr lang="ru-RU" sz="2000" dirty="0">
              <a:latin typeface="TT Hoves" panose="02000503030000020004" pitchFamily="2" charset="-52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RSAT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781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18</a:t>
            </a:fld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T Hoves" panose="02000503030000020004" pitchFamily="2" charset="-52"/>
              </a:rPr>
              <a:t>Windows PowerShell – </a:t>
            </a:r>
            <a:r>
              <a:rPr lang="ru-RU" sz="2000" dirty="0">
                <a:latin typeface="TT Hoves" panose="02000503030000020004" pitchFamily="2" charset="-52"/>
              </a:rPr>
              <a:t>расширяемое средство автоматизации от </a:t>
            </a:r>
            <a:r>
              <a:rPr lang="ru-RU" sz="2000" dirty="0" err="1">
                <a:latin typeface="TT Hoves" panose="02000503030000020004" pitchFamily="2" charset="-52"/>
              </a:rPr>
              <a:t>Microsoft</a:t>
            </a:r>
            <a:r>
              <a:rPr lang="ru-RU" sz="2000" dirty="0">
                <a:latin typeface="TT Hoves" panose="02000503030000020004" pitchFamily="2" charset="-52"/>
              </a:rPr>
              <a:t> с открытым исходным кодом, состоящее из оболочки с интерфейсом командной строки и сопутствующего языка сценариев.</a:t>
            </a:r>
            <a:endParaRPr lang="en-US" sz="2000" dirty="0">
              <a:latin typeface="TT Hoves" panose="02000503030000020004" pitchFamily="2" charset="-5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С его помощью можно менять настройки, останавливать и запускать сервисы, а также производить обслуживание большинства установленных приложений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T Hoves" panose="02000503030000020004" pitchFamily="2" charset="-52"/>
              </a:rPr>
              <a:t>Windows PowerShell ISE</a:t>
            </a:r>
            <a:r>
              <a:rPr lang="ru-RU" sz="2000" dirty="0">
                <a:latin typeface="TT Hoves" panose="02000503030000020004" pitchFamily="2" charset="-52"/>
              </a:rPr>
              <a:t> – среда разработки скриптов </a:t>
            </a:r>
            <a:r>
              <a:rPr lang="en-US" sz="2000" dirty="0" err="1">
                <a:latin typeface="TT Hoves" panose="02000503030000020004" pitchFamily="2" charset="-52"/>
              </a:rPr>
              <a:t>PoSH</a:t>
            </a:r>
            <a:endParaRPr lang="ru-RU" sz="2000" dirty="0">
              <a:latin typeface="TT Hoves" panose="02000503030000020004" pitchFamily="2" charset="-52"/>
            </a:endParaRPr>
          </a:p>
          <a:p>
            <a:pPr>
              <a:buFont typeface="Wingdings" panose="05000000000000000000" pitchFamily="2" charset="2"/>
              <a:buChar char="v"/>
            </a:pP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PoSH</a:t>
            </a:r>
            <a:endParaRPr lang="ru-RU" dirty="0"/>
          </a:p>
        </p:txBody>
      </p:sp>
      <p:pic>
        <p:nvPicPr>
          <p:cNvPr id="8" name="Объект 5">
            <a:extLst>
              <a:ext uri="{FF2B5EF4-FFF2-40B4-BE49-F238E27FC236}">
                <a16:creationId xmlns:a16="http://schemas.microsoft.com/office/drawing/2014/main" id="{667E1DC6-9EA4-49FB-826F-81043A82AB8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0" y="1817605"/>
            <a:ext cx="4721225" cy="322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74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780014" y="2825393"/>
            <a:ext cx="6069281" cy="335559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Локальная групповая политика – применяется к конкретному компьютеру, настраивается локально. Можно управлять политикой с помощью оснастки </a:t>
            </a:r>
            <a:r>
              <a:rPr lang="en-US" sz="2000" dirty="0" err="1">
                <a:latin typeface="TT Hoves" panose="02000503030000020004" pitchFamily="2" charset="-52"/>
              </a:rPr>
              <a:t>gpedit.msc</a:t>
            </a:r>
            <a:endParaRPr lang="ru-RU" sz="20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Доменная групповая политика</a:t>
            </a:r>
            <a:r>
              <a:rPr lang="en-US" sz="2000" dirty="0">
                <a:latin typeface="TT Hoves" panose="02000503030000020004" pitchFamily="2" charset="-52"/>
              </a:rPr>
              <a:t> – </a:t>
            </a:r>
            <a:r>
              <a:rPr lang="ru-RU" sz="2000" dirty="0">
                <a:latin typeface="TT Hoves" panose="02000503030000020004" pitchFamily="2" charset="-52"/>
              </a:rPr>
              <a:t>применяется к выбранным объектам домена (чаще всего – находящихся в конкретном </a:t>
            </a:r>
            <a:r>
              <a:rPr lang="en-US" sz="2000" dirty="0">
                <a:latin typeface="TT Hoves" panose="02000503030000020004" pitchFamily="2" charset="-52"/>
              </a:rPr>
              <a:t>OU). </a:t>
            </a:r>
            <a:r>
              <a:rPr lang="ru-RU" sz="2000" dirty="0">
                <a:latin typeface="TT Hoves" panose="02000503030000020004" pitchFamily="2" charset="-52"/>
              </a:rPr>
              <a:t>При этом возможно применение </a:t>
            </a:r>
            <a:r>
              <a:rPr lang="en-US" sz="2000" dirty="0">
                <a:latin typeface="TT Hoves" panose="02000503030000020004" pitchFamily="2" charset="-52"/>
              </a:rPr>
              <a:t>WMI </a:t>
            </a:r>
            <a:r>
              <a:rPr lang="ru-RU" sz="2000" dirty="0">
                <a:latin typeface="TT Hoves" panose="02000503030000020004" pitchFamily="2" charset="-52"/>
              </a:rPr>
              <a:t>фильтров, чтобы конкретизировать применение настроек.</a:t>
            </a:r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Групповые политики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19</a:t>
            </a:fld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971012" y="18956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FF0000"/>
                </a:solidFill>
                <a:latin typeface="TT Hoves" panose="02000503030000020004" pitchFamily="2" charset="-52"/>
              </a:rPr>
              <a:t>Основная цель – возможность централизованно управлять пользователями и компьютерами в домене.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6978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F2FCF9B-9B65-40FD-8771-B34B18C50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latin typeface="TT Hoves" panose="02000503030000020004" pitchFamily="2" charset="-52"/>
              </a:rPr>
              <a:t>Контроллеры домена хранят данные каталога и управляют взаимодействиями пользователя и домена, включая процессы входа пользователя в систему, проверку подлинности и поиски в каталоге.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Роль контроллера домена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EAD19D-A4E1-4DBC-94C9-155D100AB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53" y="3006264"/>
            <a:ext cx="219075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69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71012" y="1794510"/>
            <a:ext cx="6878283" cy="438647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>
                <a:latin typeface="TT Hoves" panose="02000503030000020004" pitchFamily="2" charset="-52"/>
              </a:rPr>
              <a:t>Windows Management Instrumentation</a:t>
            </a:r>
            <a:r>
              <a:rPr lang="ru-RU" sz="1800" b="1" dirty="0">
                <a:latin typeface="TT Hoves" panose="02000503030000020004" pitchFamily="2" charset="-52"/>
              </a:rPr>
              <a:t> </a:t>
            </a:r>
            <a:r>
              <a:rPr lang="ru-RU" sz="1800" dirty="0">
                <a:latin typeface="TT Hoves" panose="02000503030000020004" pitchFamily="2" charset="-52"/>
              </a:rPr>
              <a:t>– это подсистема </a:t>
            </a:r>
            <a:r>
              <a:rPr lang="en-US" sz="1800" dirty="0">
                <a:latin typeface="TT Hoves" panose="02000503030000020004" pitchFamily="2" charset="-52"/>
              </a:rPr>
              <a:t>PowerShell, </a:t>
            </a:r>
            <a:r>
              <a:rPr lang="ru-RU" sz="1800" dirty="0">
                <a:latin typeface="TT Hoves" panose="02000503030000020004" pitchFamily="2" charset="-52"/>
              </a:rPr>
              <a:t>технология, которая с помощью единого интерфейса позволяет управлять компонентами как локальной, так и удаленной операционной системы.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С его помощью можно изменять различные параметры операционной системы, управлять общими ресурсами, запрашивать информацию об установленных устройствах, запущенных процессах и многое другое</a:t>
            </a:r>
            <a:endParaRPr lang="en-US" sz="18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WMI использует TCP-порт 135 и ряд динамических портов: 49152-65535 </a:t>
            </a:r>
            <a:endParaRPr lang="en-US" sz="18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С помощью </a:t>
            </a:r>
            <a:r>
              <a:rPr lang="en-US" sz="1800" dirty="0">
                <a:latin typeface="TT Hoves" panose="02000503030000020004" pitchFamily="2" charset="-52"/>
              </a:rPr>
              <a:t>WMI </a:t>
            </a:r>
            <a:r>
              <a:rPr lang="ru-RU" sz="1800" dirty="0">
                <a:latin typeface="TT Hoves" panose="02000503030000020004" pitchFamily="2" charset="-52"/>
              </a:rPr>
              <a:t>можно понять, является ли среда выполнения кода виртуальной, присутствует ли на ПК антивирус, является ли хост объектом песочницы и т.д.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711501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WMI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20</a:t>
            </a:fld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631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Спасибо 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</a:b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за внимание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AB431-1A38-4C2A-9806-AAB019ED4959}" type="datetime1">
              <a:rPr lang="ru-RU" smtClean="0">
                <a:latin typeface="TT Hoves" panose="02000503030000020004" pitchFamily="2" charset="-52"/>
              </a:rPr>
              <a:t>20.04.2022</a:t>
            </a:fld>
            <a:endParaRPr lang="ru-RU" dirty="0">
              <a:latin typeface="TT Hoves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19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Структура домена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55B9412-BF9D-4B5A-9A6F-DCD4A1B6BB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131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9D88E8F7-9310-491C-9FC7-B9411C1C1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5419" y="2169763"/>
            <a:ext cx="6713670" cy="3780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TT Hoves" panose="02000503030000020004" pitchFamily="2" charset="-52"/>
              </a:rPr>
              <a:t>Для полноценного функционирования доменной инфраструктуры нужны сервера со следующими ролями:</a:t>
            </a:r>
            <a:endParaRPr lang="en-US" sz="2000" dirty="0">
              <a:latin typeface="TT Hoves" panose="02000503030000020004" pitchFamily="2" charset="-5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Контроллер домена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DNS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Глобальный каталог</a:t>
            </a:r>
          </a:p>
          <a:p>
            <a:pPr marL="0" indent="0">
              <a:buNone/>
            </a:pPr>
            <a:endParaRPr lang="ru-RU" sz="2000" dirty="0">
              <a:latin typeface="TT Hoves" panose="02000503030000020004" pitchFamily="2" charset="-52"/>
            </a:endParaRPr>
          </a:p>
          <a:p>
            <a:pPr marL="0" indent="0">
              <a:buNone/>
            </a:pPr>
            <a:r>
              <a:rPr lang="ru-RU" sz="2000" dirty="0">
                <a:latin typeface="TT Hoves" panose="02000503030000020004" pitchFamily="2" charset="-52"/>
              </a:rPr>
              <a:t>В маленьких инфраструктурах эти роли часто совмещены в одном физическом сервере.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5FD169B-6A21-400E-922C-B31230601C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Физическая структура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732ADCD8-4E34-49A0-B933-2FB8B410894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738312"/>
            <a:ext cx="4391025" cy="3381375"/>
          </a:xfrm>
        </p:spPr>
      </p:pic>
    </p:spTree>
    <p:extLst>
      <p:ext uri="{BB962C8B-B14F-4D97-AF65-F5344CB8AC3E}">
        <p14:creationId xmlns:p14="http://schemas.microsoft.com/office/powerpoint/2010/main" val="192843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9D88E8F7-9310-491C-9FC7-B9411C1C1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5419" y="2169763"/>
            <a:ext cx="6713670" cy="1641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latin typeface="TT Hoves" panose="02000503030000020004" pitchFamily="2" charset="-52"/>
              </a:rPr>
              <a:t>В логике работы домена стоит древовидная структура. Сначала создается лес доменов, к нему можно присоединять другие различные домены. В свою очередь, эти домены могут обзавестись </a:t>
            </a:r>
            <a:r>
              <a:rPr lang="ru-RU" sz="2000" dirty="0" err="1">
                <a:latin typeface="TT Hoves" panose="02000503030000020004" pitchFamily="2" charset="-52"/>
              </a:rPr>
              <a:t>поддоменами</a:t>
            </a:r>
            <a:r>
              <a:rPr lang="ru-RU" sz="2000" dirty="0">
                <a:latin typeface="TT Hoves" panose="02000503030000020004" pitchFamily="2" charset="-52"/>
              </a:rPr>
              <a:t>, в результате чего мы увидим дерево доменов.</a:t>
            </a:r>
          </a:p>
          <a:p>
            <a:pPr marL="0" indent="0">
              <a:buNone/>
            </a:pPr>
            <a:r>
              <a:rPr lang="ru-RU" sz="2000" dirty="0">
                <a:latin typeface="TT Hoves" panose="02000503030000020004" pitchFamily="2" charset="-52"/>
              </a:rPr>
              <a:t>Основные логические объекты домена: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5FD169B-6A21-400E-922C-B31230601C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Логическая структура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44B41D3F-655A-4082-ADA4-4E008FEE90C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5112"/>
            <a:ext cx="4721225" cy="2867775"/>
          </a:xfrm>
        </p:spPr>
      </p:pic>
      <p:sp>
        <p:nvSpPr>
          <p:cNvPr id="7" name="Текст 1"/>
          <p:cNvSpPr txBox="1">
            <a:spLocks/>
          </p:cNvSpPr>
          <p:nvPr/>
        </p:nvSpPr>
        <p:spPr>
          <a:xfrm>
            <a:off x="5035418" y="4407583"/>
            <a:ext cx="2511230" cy="1230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Пользователи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Компьютеры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Группы</a:t>
            </a:r>
          </a:p>
          <a:p>
            <a:endParaRPr lang="ru-RU" sz="2000" dirty="0"/>
          </a:p>
        </p:txBody>
      </p:sp>
      <p:sp>
        <p:nvSpPr>
          <p:cNvPr id="9" name="Текст 4"/>
          <p:cNvSpPr txBox="1">
            <a:spLocks/>
          </p:cNvSpPr>
          <p:nvPr/>
        </p:nvSpPr>
        <p:spPr>
          <a:xfrm>
            <a:off x="8392252" y="4407583"/>
            <a:ext cx="2765483" cy="12301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Контейнеры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Лес доменов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Деревья доменов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01309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81C023D-11E6-4019-8ACE-E012D5990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Сервисы, необходимые для функционирования домена.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Active Directory Domain Services (ADDS)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87377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Инструменты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ADDS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43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4887C23-0FB1-493E-B021-1EEC65AAD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8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FC4642-9D61-4E54-9500-0123A0231B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8583EDB-9F14-4B84-B5F5-CD9BD9C6B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AD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Users &amp; Computers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B5FB6FE-7409-4BED-BE2E-AAE31432E43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56" y="1954213"/>
            <a:ext cx="7883689" cy="3995737"/>
          </a:xfrm>
        </p:spPr>
      </p:pic>
    </p:spTree>
    <p:extLst>
      <p:ext uri="{BB962C8B-B14F-4D97-AF65-F5344CB8AC3E}">
        <p14:creationId xmlns:p14="http://schemas.microsoft.com/office/powerpoint/2010/main" val="1093287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4887C23-0FB1-493E-B021-1EEC65AAD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9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FC4642-9D61-4E54-9500-0123A0231B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8583EDB-9F14-4B84-B5F5-CD9BD9C6B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AD Domain &amp; trusts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7A4083EF-E127-4E67-B410-97A8C14967F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063" y="2323306"/>
            <a:ext cx="5857875" cy="3257550"/>
          </a:xfrm>
        </p:spPr>
      </p:pic>
    </p:spTree>
    <p:extLst>
      <p:ext uri="{BB962C8B-B14F-4D97-AF65-F5344CB8AC3E}">
        <p14:creationId xmlns:p14="http://schemas.microsoft.com/office/powerpoint/2010/main" val="26987844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Positive Technologies">
      <a:dk1>
        <a:srgbClr val="212121"/>
      </a:dk1>
      <a:lt1>
        <a:sysClr val="window" lastClr="FFFFFF"/>
      </a:lt1>
      <a:dk2>
        <a:srgbClr val="BCCBDD"/>
      </a:dk2>
      <a:lt2>
        <a:srgbClr val="D8E0EB"/>
      </a:lt2>
      <a:accent1>
        <a:srgbClr val="FF0000"/>
      </a:accent1>
      <a:accent2>
        <a:srgbClr val="6EC4EA"/>
      </a:accent2>
      <a:accent3>
        <a:srgbClr val="A67497"/>
      </a:accent3>
      <a:accent4>
        <a:srgbClr val="88D6A3"/>
      </a:accent4>
      <a:accent5>
        <a:srgbClr val="FF8780"/>
      </a:accent5>
      <a:accent6>
        <a:srgbClr val="FF4FA3"/>
      </a:accent6>
      <a:hlink>
        <a:srgbClr val="7A7A7A"/>
      </a:hlink>
      <a:folHlink>
        <a:srgbClr val="FFCCCC"/>
      </a:folHlink>
    </a:clrScheme>
    <a:fontScheme name="Positive Technologies">
      <a:majorFont>
        <a:latin typeface="Verdana Bold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</TotalTime>
  <Words>728</Words>
  <Application>Microsoft Office PowerPoint</Application>
  <PresentationFormat>Широкоэкранный</PresentationFormat>
  <Paragraphs>87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Arial</vt:lpstr>
      <vt:lpstr>Calibri</vt:lpstr>
      <vt:lpstr>TT Hoves</vt:lpstr>
      <vt:lpstr>TT Hoves DemiBold</vt:lpstr>
      <vt:lpstr>Verdana</vt:lpstr>
      <vt:lpstr>Verdana Bold</vt:lpstr>
      <vt:lpstr>Wingdings</vt:lpstr>
      <vt:lpstr>Тема Office</vt:lpstr>
      <vt:lpstr>OS Windows </vt:lpstr>
      <vt:lpstr>Роль контроллера домена</vt:lpstr>
      <vt:lpstr>Структура домена</vt:lpstr>
      <vt:lpstr>Физическая структура</vt:lpstr>
      <vt:lpstr>Логическая структура</vt:lpstr>
      <vt:lpstr>Active Directory Domain Services (ADDS)</vt:lpstr>
      <vt:lpstr>Инструменты ADDS</vt:lpstr>
      <vt:lpstr>AD Users &amp; Computers</vt:lpstr>
      <vt:lpstr>AD Domain &amp; trusts</vt:lpstr>
      <vt:lpstr>AD Sites &amp; Services</vt:lpstr>
      <vt:lpstr>Инфраструктурные части ADDS</vt:lpstr>
      <vt:lpstr>Объекты AD</vt:lpstr>
      <vt:lpstr>Свойства объектов</vt:lpstr>
      <vt:lpstr>Базовые контейнеры AD</vt:lpstr>
      <vt:lpstr>Группы по умолчанию в AD</vt:lpstr>
      <vt:lpstr>Схема домена</vt:lpstr>
      <vt:lpstr>RSAT</vt:lpstr>
      <vt:lpstr>PoSH</vt:lpstr>
      <vt:lpstr>Групповые политики</vt:lpstr>
      <vt:lpstr>WMI</vt:lpstr>
      <vt:lpstr>Спасибо 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ikostomakha@ptsecurity.com</dc:creator>
  <cp:lastModifiedBy>Ivan Kostomakha</cp:lastModifiedBy>
  <cp:revision>133</cp:revision>
  <dcterms:created xsi:type="dcterms:W3CDTF">2021-06-05T14:52:40Z</dcterms:created>
  <dcterms:modified xsi:type="dcterms:W3CDTF">2022-04-20T06:30:14Z</dcterms:modified>
</cp:coreProperties>
</file>